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Ryan\Documents\Custom%20Office%20Templat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ACD2-D205-4088-8264-37D941F56B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American Life in the Seventeenth Century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7B429-4858-4072-930A-65D507BB2C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Chapter Four</a:t>
            </a:r>
            <a:endParaRPr lang="en-US" dirty="0"/>
          </a:p>
          <a:p>
            <a:r>
              <a:rPr lang="en-US" i="1" dirty="0"/>
              <a:t>The American Pageant</a:t>
            </a:r>
          </a:p>
        </p:txBody>
      </p:sp>
    </p:spTree>
    <p:extLst>
      <p:ext uri="{BB962C8B-B14F-4D97-AF65-F5344CB8AC3E}">
        <p14:creationId xmlns:p14="http://schemas.microsoft.com/office/powerpoint/2010/main" val="4282334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54AA-5F34-43E0-8F94-2951ED41B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England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588D1-0A00-4188-AAD1-247BFFFE2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924027"/>
            <a:ext cx="9603275" cy="3450613"/>
          </a:xfrm>
        </p:spPr>
        <p:txBody>
          <a:bodyPr>
            <a:norm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Life is easier in the North</a:t>
            </a:r>
          </a:p>
          <a:p>
            <a:pPr lvl="1"/>
            <a:r>
              <a:rPr lang="en-US" sz="2400" dirty="0"/>
              <a:t>Better temperatures, cleaner water—adds 10 years to lifespan</a:t>
            </a:r>
          </a:p>
          <a:p>
            <a:pPr lvl="2"/>
            <a:r>
              <a:rPr lang="en-US" sz="2000" dirty="0"/>
              <a:t>Puritans live up to 70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C4B205-56E7-4FF5-A0B4-4F66817AD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180486"/>
              </p:ext>
            </p:extLst>
          </p:nvPr>
        </p:nvGraphicFramePr>
        <p:xfrm>
          <a:off x="0" y="3891280"/>
          <a:ext cx="12192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742616147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4193976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Chesapeake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England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92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-Migrates as individuals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-Migrates as families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17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-Loses ten years to lifespan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-Add ten years to lifespan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37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-Population declines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-Population increases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959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-High pre-marital birthrate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-Early marriage—8/10 pregnancies carried to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688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-Land rights for widows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-Children learn obedience, nurturing, parents/grandparents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6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-Low pre-marital birthrate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-Women give up property rights at marriage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378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497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1A269-D15F-4FCC-8D75-8AC8AB9C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Women’s Role </a:t>
            </a:r>
            <a:r>
              <a:rPr lang="en-US" dirty="0"/>
              <a:t>in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9D04A-739F-4364-A2BD-4F18063AC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935" y="2015732"/>
            <a:ext cx="10044920" cy="4037749"/>
          </a:xfrm>
        </p:spPr>
        <p:txBody>
          <a:bodyPr>
            <a:normAutofit/>
          </a:bodyPr>
          <a:lstStyle/>
          <a:p>
            <a:r>
              <a:rPr lang="en-US" dirty="0"/>
              <a:t>“The wife accounts subjection her honor”</a:t>
            </a:r>
          </a:p>
          <a:p>
            <a:pPr lvl="1"/>
            <a:r>
              <a:rPr lang="en-US" dirty="0"/>
              <a:t>Women seen as </a:t>
            </a:r>
            <a:r>
              <a:rPr lang="en-US" dirty="0">
                <a:highlight>
                  <a:srgbClr val="FFFF00"/>
                </a:highlight>
              </a:rPr>
              <a:t>weaker</a:t>
            </a:r>
            <a:r>
              <a:rPr lang="en-US" dirty="0"/>
              <a:t> of the two genders (Eve)</a:t>
            </a:r>
          </a:p>
          <a:p>
            <a:pPr lvl="1"/>
            <a:r>
              <a:rPr lang="en-US" dirty="0"/>
              <a:t>BUT—</a:t>
            </a:r>
            <a:r>
              <a:rPr lang="en-US" dirty="0">
                <a:highlight>
                  <a:srgbClr val="FFFF00"/>
                </a:highlight>
              </a:rPr>
              <a:t>starts to change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Husband’s power over wife is not absolute</a:t>
            </a:r>
          </a:p>
          <a:p>
            <a:pPr lvl="2"/>
            <a:r>
              <a:rPr lang="en-US" dirty="0"/>
              <a:t>Abusive spouses, Midwives, Portraying women</a:t>
            </a:r>
          </a:p>
          <a:p>
            <a:endParaRPr lang="en-US" dirty="0"/>
          </a:p>
          <a:p>
            <a:r>
              <a:rPr lang="en-US" dirty="0"/>
              <a:t>Puritan Goal: Preserve marriage</a:t>
            </a:r>
          </a:p>
          <a:p>
            <a:pPr lvl="1"/>
            <a:r>
              <a:rPr lang="en-US" dirty="0"/>
              <a:t>Low divorce rate</a:t>
            </a:r>
          </a:p>
          <a:p>
            <a:pPr lvl="2"/>
            <a:r>
              <a:rPr lang="en-US" dirty="0"/>
              <a:t>Adultery, abandonment, </a:t>
            </a:r>
            <a:r>
              <a:rPr lang="en-US" i="1" dirty="0"/>
              <a:t>The Scarlet Letter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92BF7-F387-45A7-9536-1331D4E1B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863" y="-37313"/>
            <a:ext cx="3430137" cy="693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45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BD4D-9EAC-490B-89FE-4A1CA3E2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in New England Towns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715EB-EF3A-46F3-B56C-573673492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Tight-knit; small community—aim to abolish slavery in Puritan towns</a:t>
            </a:r>
          </a:p>
          <a:p>
            <a:pPr lvl="1"/>
            <a:r>
              <a:rPr lang="en-US" dirty="0"/>
              <a:t>Why? Geography!</a:t>
            </a:r>
          </a:p>
          <a:p>
            <a:pPr lvl="2"/>
            <a:r>
              <a:rPr lang="en-US" dirty="0"/>
              <a:t>Indians, Dutch, French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5C7194-7310-4BE9-88E9-3DB1318FA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358847"/>
              </p:ext>
            </p:extLst>
          </p:nvPr>
        </p:nvGraphicFramePr>
        <p:xfrm>
          <a:off x="0" y="3617225"/>
          <a:ext cx="81280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5170957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749746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Chesapeake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England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92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Towns form sparingly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Orderly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939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Lone Wolf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Chartered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278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Planters (Proprietors)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07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Then take land and spread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05297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67AAF3D-B3D8-41D3-82A7-EC8073E87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320" y="0"/>
            <a:ext cx="2392680" cy="2340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699B96-2416-41CC-9F83-C1EE0758F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966" y="0"/>
            <a:ext cx="2060993" cy="167766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9000AD4-82E4-4330-9D2F-C2F5B8FBE23D}"/>
              </a:ext>
            </a:extLst>
          </p:cNvPr>
          <p:cNvSpPr/>
          <p:nvPr/>
        </p:nvSpPr>
        <p:spPr>
          <a:xfrm>
            <a:off x="8270544" y="2715904"/>
            <a:ext cx="3921456" cy="4142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50+ families—elementary education</a:t>
            </a: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dirty="0">
                <a:solidFill>
                  <a:srgbClr val="FFFF00"/>
                </a:solidFill>
              </a:rPr>
              <a:t>More than half of adults read and write</a:t>
            </a: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dirty="0">
                <a:solidFill>
                  <a:srgbClr val="FFFF00"/>
                </a:solidFill>
              </a:rPr>
              <a:t>Harvard begins—goal is to train up ministers</a:t>
            </a: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dirty="0">
                <a:solidFill>
                  <a:srgbClr val="FFFF00"/>
                </a:solidFill>
              </a:rPr>
              <a:t>Life expectancy among Puritans is 80 years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7F0B30-02B6-44E9-871A-9607BE895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40588"/>
            <a:ext cx="4080681" cy="201741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A62FABC-A50B-40F9-972C-31B6307CE508}"/>
              </a:ext>
            </a:extLst>
          </p:cNvPr>
          <p:cNvSpPr/>
          <p:nvPr/>
        </p:nvSpPr>
        <p:spPr>
          <a:xfrm>
            <a:off x="4223225" y="5691116"/>
            <a:ext cx="3904775" cy="1009935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Puritans establish the Congregational Church—men meet, men vote on every-day matters--</a:t>
            </a:r>
            <a:r>
              <a:rPr lang="en-US" i="1" dirty="0"/>
              <a:t>democracy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1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5EFC-E496-422F-BCF7-F68173E59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Half-Way Covenant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EA31E-E739-45DE-95E1-BD13B7572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47880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Population on the rise—people spread out…and farther from the Church</a:t>
            </a:r>
          </a:p>
          <a:p>
            <a:pPr lvl="1"/>
            <a:r>
              <a:rPr lang="en-US" dirty="0"/>
              <a:t>Faith burns bright, but gets more dim with time</a:t>
            </a:r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Hell, fire and brimstone sermons // </a:t>
            </a:r>
            <a:r>
              <a:rPr lang="en-US" i="1" dirty="0">
                <a:highlight>
                  <a:srgbClr val="FFFF00"/>
                </a:highlight>
              </a:rPr>
              <a:t>Jeremiad</a:t>
            </a:r>
            <a:r>
              <a:rPr lang="en-US" dirty="0">
                <a:highlight>
                  <a:srgbClr val="FFFF00"/>
                </a:highlight>
              </a:rPr>
              <a:t> </a:t>
            </a:r>
          </a:p>
          <a:p>
            <a:pPr lvl="1"/>
            <a:r>
              <a:rPr lang="en-US" dirty="0"/>
              <a:t>Fewer conversions</a:t>
            </a:r>
          </a:p>
          <a:p>
            <a:endParaRPr lang="en-US" dirty="0"/>
          </a:p>
          <a:p>
            <a:r>
              <a:rPr lang="en-US" dirty="0"/>
              <a:t>Establish a half-way covenant</a:t>
            </a:r>
          </a:p>
          <a:p>
            <a:pPr lvl="1"/>
            <a:r>
              <a:rPr lang="en-US" dirty="0"/>
              <a:t>Partial church membership for those who are baptized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Baptized but unconverted parents present their children from baptism </a:t>
            </a:r>
          </a:p>
          <a:p>
            <a:pPr lvl="2"/>
            <a:r>
              <a:rPr lang="en-US" dirty="0"/>
              <a:t>Controversial! Lowering standards?</a:t>
            </a:r>
          </a:p>
          <a:p>
            <a:pPr lvl="1"/>
            <a:r>
              <a:rPr lang="en-US" dirty="0"/>
              <a:t>Women begin to make up majority of church members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2C7A6-1088-45A2-8714-79B0ACFAD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443" y="20649"/>
            <a:ext cx="2915955" cy="683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72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EF47-D2ED-42ED-A42E-9B50D646F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Salem Witch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82EAD-BA16-46B3-A516-A7AA0AEDB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8035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Massachusetts 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Girls claim to be bewitched by older women</a:t>
            </a:r>
          </a:p>
          <a:p>
            <a:pPr lvl="1"/>
            <a:r>
              <a:rPr lang="en-US" dirty="0"/>
              <a:t>Witch hunt—20 people lynched</a:t>
            </a:r>
          </a:p>
          <a:p>
            <a:pPr lvl="2"/>
            <a:r>
              <a:rPr lang="en-US" dirty="0"/>
              <a:t>Even a dog!</a:t>
            </a:r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Most of the accused </a:t>
            </a:r>
            <a:r>
              <a:rPr lang="en-US" dirty="0"/>
              <a:t>were from wealthy families—</a:t>
            </a:r>
            <a:r>
              <a:rPr lang="en-US" dirty="0">
                <a:highlight>
                  <a:srgbClr val="FFFF00"/>
                </a:highlight>
              </a:rPr>
              <a:t>market economy</a:t>
            </a:r>
            <a:r>
              <a:rPr lang="en-US" dirty="0"/>
              <a:t>, property-owning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Accused by the poor (subsistence) 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Eventually put to an end</a:t>
            </a:r>
          </a:p>
          <a:p>
            <a:pPr lvl="1"/>
            <a:r>
              <a:rPr lang="en-US" dirty="0"/>
              <a:t>Governor’s wife is accused of being a witch—he pardons her.</a:t>
            </a:r>
          </a:p>
          <a:p>
            <a:pPr lvl="1"/>
            <a:r>
              <a:rPr lang="en-US" dirty="0"/>
              <a:t>Ends the trials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CF607-0CBA-4A6A-9D34-C9CFC66EB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901" y="14144"/>
            <a:ext cx="3743099" cy="2600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EA6E3B-409A-4027-AF19-CEFDAC389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389" y="2614216"/>
            <a:ext cx="2795611" cy="41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43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D76B0-4E3B-4280-8C5E-4CB6F8AB3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32" y="908084"/>
            <a:ext cx="10174306" cy="1049235"/>
          </a:xfrm>
        </p:spPr>
        <p:txBody>
          <a:bodyPr/>
          <a:lstStyle/>
          <a:p>
            <a:r>
              <a:rPr lang="en-US" dirty="0"/>
              <a:t>Earliest Settler’s Days and 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6B3E2-1910-460D-808A-5E8F3C24B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18" y="2029380"/>
            <a:ext cx="9603275" cy="3450613"/>
          </a:xfrm>
        </p:spPr>
        <p:txBody>
          <a:bodyPr/>
          <a:lstStyle/>
          <a:p>
            <a:r>
              <a:rPr lang="en-US" dirty="0"/>
              <a:t>Geography makes it difficult to plant—focus on industry</a:t>
            </a:r>
          </a:p>
          <a:p>
            <a:endParaRPr lang="en-US" dirty="0"/>
          </a:p>
          <a:p>
            <a:r>
              <a:rPr lang="en-US" dirty="0"/>
              <a:t>Not much intermarriage—outsiders don’t care for land or sermons</a:t>
            </a:r>
          </a:p>
          <a:p>
            <a:endParaRPr lang="en-US" dirty="0"/>
          </a:p>
          <a:p>
            <a:r>
              <a:rPr lang="en-US" dirty="0"/>
              <a:t>Brutal weather—HOT summer, FRIGID winter </a:t>
            </a:r>
          </a:p>
          <a:p>
            <a:endParaRPr lang="en-US" dirty="0"/>
          </a:p>
          <a:p>
            <a:r>
              <a:rPr lang="en-US" dirty="0"/>
              <a:t>Economy reliant on slavery and tobacco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2712B8-3B44-4B84-8C50-3DE19650C736}"/>
              </a:ext>
            </a:extLst>
          </p:cNvPr>
          <p:cNvSpPr/>
          <p:nvPr/>
        </p:nvSpPr>
        <p:spPr>
          <a:xfrm>
            <a:off x="6253216" y="4353636"/>
            <a:ext cx="5938784" cy="2504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Geography Built By Natives: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-Trails for hunting</a:t>
            </a:r>
          </a:p>
          <a:p>
            <a:pPr algn="ctr"/>
            <a:r>
              <a:rPr lang="en-US" dirty="0"/>
              <a:t>-Burn woodlands, restoration</a:t>
            </a:r>
          </a:p>
          <a:p>
            <a:pPr algn="ctr"/>
            <a:r>
              <a:rPr lang="en-US" dirty="0"/>
              <a:t>-Use of / occupation of land</a:t>
            </a:r>
          </a:p>
          <a:p>
            <a:pPr algn="ctr"/>
            <a:r>
              <a:rPr lang="en-US" dirty="0"/>
              <a:t>-Europeans bring in livestock—changes shape of land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F27089-0439-4F9A-AB4F-E0AFCC1478A3}"/>
              </a:ext>
            </a:extLst>
          </p:cNvPr>
          <p:cNvSpPr/>
          <p:nvPr/>
        </p:nvSpPr>
        <p:spPr>
          <a:xfrm>
            <a:off x="8120418" y="0"/>
            <a:ext cx="4071582" cy="391463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Way of Life Dictated By Sun</a:t>
            </a:r>
          </a:p>
          <a:p>
            <a:pPr algn="ctr"/>
            <a:endParaRPr lang="en-US" u="sng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-Plant in spring, tend in summer, harvest in fall, prep in winter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-Rise at dawn, sleep at dusk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Women-tend to family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Men-hunt and plant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Kids—both and school</a:t>
            </a:r>
          </a:p>
        </p:txBody>
      </p:sp>
    </p:spTree>
    <p:extLst>
      <p:ext uri="{BB962C8B-B14F-4D97-AF65-F5344CB8AC3E}">
        <p14:creationId xmlns:p14="http://schemas.microsoft.com/office/powerpoint/2010/main" val="133263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D8AE-56D4-4693-9516-1440A7AC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Settler’s Days and 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75E68-17F4-4C44-91F4-A59D3C5CB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 was relatively cheap—still expensive for common man</a:t>
            </a:r>
          </a:p>
          <a:p>
            <a:pPr lvl="1"/>
            <a:r>
              <a:rPr lang="en-US" dirty="0"/>
              <a:t>Less available in South-most that are coming are poor</a:t>
            </a:r>
          </a:p>
          <a:p>
            <a:pPr lvl="1"/>
            <a:r>
              <a:rPr lang="en-US" dirty="0"/>
              <a:t>Tensions rise between rich and poor (repeating theme!)</a:t>
            </a:r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Leisler’s Rebellion—1689-1691</a:t>
            </a:r>
          </a:p>
          <a:p>
            <a:pPr lvl="1"/>
            <a:r>
              <a:rPr lang="en-US" dirty="0"/>
              <a:t>Merchants vs. Landholders</a:t>
            </a:r>
          </a:p>
          <a:p>
            <a:pPr lvl="1"/>
            <a:r>
              <a:rPr lang="en-US" dirty="0"/>
              <a:t>Response to Glorious Revolution</a:t>
            </a:r>
          </a:p>
          <a:p>
            <a:pPr lvl="1"/>
            <a:r>
              <a:rPr lang="en-US" dirty="0"/>
              <a:t>Ill-fated </a:t>
            </a:r>
          </a:p>
          <a:p>
            <a:pPr lvl="1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ED62B7-CF1A-4A51-98C4-39CC17DF062C}"/>
              </a:ext>
            </a:extLst>
          </p:cNvPr>
          <p:cNvSpPr/>
          <p:nvPr/>
        </p:nvSpPr>
        <p:spPr>
          <a:xfrm>
            <a:off x="5909481" y="3616657"/>
            <a:ext cx="6282519" cy="3241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Add to all that…</a:t>
            </a:r>
          </a:p>
          <a:p>
            <a:endParaRPr lang="en-US" b="1" dirty="0"/>
          </a:p>
          <a:p>
            <a:pPr algn="ctr"/>
            <a:r>
              <a:rPr lang="en-US" dirty="0"/>
              <a:t>Rich will pass laws to keep the “lower class” in their place.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MA—laws are passed to keep poor from wearing Gold and Silver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VA—Tailor will be fined for having his horse race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Gaps between rich and poor—equality in America based on race.</a:t>
            </a:r>
          </a:p>
        </p:txBody>
      </p:sp>
    </p:spTree>
    <p:extLst>
      <p:ext uri="{BB962C8B-B14F-4D97-AF65-F5344CB8AC3E}">
        <p14:creationId xmlns:p14="http://schemas.microsoft.com/office/powerpoint/2010/main" val="126704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BE599-FD63-40DD-9E38-C1A5AFCC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of Three Cultures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C52F4-FF06-4F33-BA09-3E0FEC34C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Europe, Africa, Natives</a:t>
            </a:r>
          </a:p>
          <a:p>
            <a:pPr lvl="1"/>
            <a:r>
              <a:rPr lang="en-US" dirty="0"/>
              <a:t>All in a “New World” together</a:t>
            </a:r>
          </a:p>
          <a:p>
            <a:pPr lvl="1"/>
            <a:r>
              <a:rPr lang="en-US" dirty="0"/>
              <a:t>Must adapt to surroundings and each other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Distance and time matter…why?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E0E155-050A-420D-BDB5-60F6924AC45D}"/>
              </a:ext>
            </a:extLst>
          </p:cNvPr>
          <p:cNvSpPr/>
          <p:nvPr/>
        </p:nvSpPr>
        <p:spPr>
          <a:xfrm rot="648898">
            <a:off x="6182774" y="3407155"/>
            <a:ext cx="5793142" cy="28515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5130CD-019F-4B69-BD8F-56AACE156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4008"/>
            <a:ext cx="5317588" cy="292467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73FF1F9-0F96-4F0B-8CC8-8221104361E0}"/>
              </a:ext>
            </a:extLst>
          </p:cNvPr>
          <p:cNvSpPr/>
          <p:nvPr/>
        </p:nvSpPr>
        <p:spPr>
          <a:xfrm>
            <a:off x="106017" y="4505739"/>
            <a:ext cx="1245705" cy="7023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13219D-119D-4111-8EDE-E1F08C473131}"/>
              </a:ext>
            </a:extLst>
          </p:cNvPr>
          <p:cNvSpPr/>
          <p:nvPr/>
        </p:nvSpPr>
        <p:spPr>
          <a:xfrm>
            <a:off x="1840577" y="4856921"/>
            <a:ext cx="1565232" cy="1610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4C8D88-174C-415F-8349-350871CFD567}"/>
              </a:ext>
            </a:extLst>
          </p:cNvPr>
          <p:cNvSpPr/>
          <p:nvPr/>
        </p:nvSpPr>
        <p:spPr>
          <a:xfrm>
            <a:off x="2020685" y="4313581"/>
            <a:ext cx="563489" cy="6190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5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F93F-3298-4A9B-9B79-462606D1E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in the Chesapeake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11FC0-641F-4967-8919-968DA1C22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3754"/>
            <a:ext cx="9603275" cy="4146529"/>
          </a:xfrm>
        </p:spPr>
        <p:txBody>
          <a:bodyPr>
            <a:normAutofit/>
          </a:bodyPr>
          <a:lstStyle/>
          <a:p>
            <a:r>
              <a:rPr lang="en-US" sz="2800" dirty="0"/>
              <a:t>Virginia</a:t>
            </a:r>
          </a:p>
          <a:p>
            <a:pPr lvl="1"/>
            <a:r>
              <a:rPr lang="en-US" sz="2400" dirty="0">
                <a:highlight>
                  <a:srgbClr val="FFFF00"/>
                </a:highlight>
              </a:rPr>
              <a:t>Unhealthy</a:t>
            </a:r>
            <a:r>
              <a:rPr lang="en-US" sz="2400" dirty="0"/>
              <a:t>: malaria, dysentery, typhoid</a:t>
            </a:r>
          </a:p>
          <a:p>
            <a:pPr lvl="1"/>
            <a:r>
              <a:rPr lang="en-US" sz="2400" dirty="0"/>
              <a:t>Life expectancy DOWN ten years –lucky to see 20 years old</a:t>
            </a:r>
          </a:p>
          <a:p>
            <a:pPr lvl="1"/>
            <a:r>
              <a:rPr lang="en-US" sz="2400" dirty="0"/>
              <a:t>Most </a:t>
            </a:r>
            <a:r>
              <a:rPr lang="en-US" sz="2400" dirty="0">
                <a:highlight>
                  <a:srgbClr val="FFFF00"/>
                </a:highlight>
              </a:rPr>
              <a:t>growth happens through immigration</a:t>
            </a:r>
          </a:p>
          <a:p>
            <a:pPr lvl="1"/>
            <a:r>
              <a:rPr lang="en-US" sz="2400" dirty="0">
                <a:highlight>
                  <a:srgbClr val="FFFF00"/>
                </a:highlight>
              </a:rPr>
              <a:t>Men outnumber women 6-1</a:t>
            </a:r>
          </a:p>
          <a:p>
            <a:pPr lvl="2"/>
            <a:r>
              <a:rPr lang="en-US" sz="2000" dirty="0"/>
              <a:t>Immunity builds; more women arrive –birthrate on rise by 18</a:t>
            </a:r>
            <a:r>
              <a:rPr lang="en-US" sz="2000" baseline="30000" dirty="0"/>
              <a:t>th</a:t>
            </a:r>
            <a:r>
              <a:rPr lang="en-US" sz="2000" dirty="0"/>
              <a:t> Century</a:t>
            </a:r>
          </a:p>
          <a:p>
            <a:pPr lvl="3"/>
            <a:r>
              <a:rPr lang="en-US" sz="1800" dirty="0"/>
              <a:t>59,000 citizens in Virginia</a:t>
            </a:r>
          </a:p>
          <a:p>
            <a:pPr lvl="3"/>
            <a:r>
              <a:rPr lang="en-US" sz="1800" dirty="0"/>
              <a:t>30,000 in Maryland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812ABE-C49A-4CCC-AE84-755A03693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574" y="-21614"/>
            <a:ext cx="2597426" cy="2597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1AAC4D-4A48-492F-B76B-1096717A0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922" y="0"/>
            <a:ext cx="2451652" cy="254694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D9BEB2C-3FA0-4A56-892F-8E7C0E788789}"/>
              </a:ext>
            </a:extLst>
          </p:cNvPr>
          <p:cNvSpPr/>
          <p:nvPr/>
        </p:nvSpPr>
        <p:spPr>
          <a:xfrm>
            <a:off x="7752522" y="1510748"/>
            <a:ext cx="1550504" cy="104923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5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80BC0-F27D-4ADB-99AE-D261CDBD9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Runs on Tobacco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B8F4E-AB86-453A-921D-5D4C81043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r>
              <a:rPr lang="en-US" dirty="0"/>
              <a:t>Remember—tobacco economy</a:t>
            </a:r>
          </a:p>
          <a:p>
            <a:pPr lvl="1"/>
            <a:r>
              <a:rPr lang="en-US" dirty="0"/>
              <a:t>Plant tobacco to sell before planting corn to eat!</a:t>
            </a:r>
          </a:p>
          <a:p>
            <a:endParaRPr lang="en-US" dirty="0"/>
          </a:p>
          <a:p>
            <a:r>
              <a:rPr lang="en-US" dirty="0"/>
              <a:t>Tobacco eats up land—move further inland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______________________ </a:t>
            </a:r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Problematic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Leads to overproduction—drives prices ______________.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From 1.5 million pounds to 40 million pounds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Colonists respond by growing more!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67F136-DF4E-41D7-88E6-785ED1C31C7C}"/>
              </a:ext>
            </a:extLst>
          </p:cNvPr>
          <p:cNvSpPr/>
          <p:nvPr/>
        </p:nvSpPr>
        <p:spPr>
          <a:xfrm>
            <a:off x="7991061" y="4094922"/>
            <a:ext cx="4200939" cy="2763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Big Picture:</a:t>
            </a:r>
          </a:p>
          <a:p>
            <a:pPr algn="ctr"/>
            <a:endParaRPr lang="en-US" u="sng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Rise of </a:t>
            </a:r>
            <a:r>
              <a:rPr lang="en-US" b="1" dirty="0">
                <a:solidFill>
                  <a:srgbClr val="FFFF00"/>
                </a:solidFill>
              </a:rPr>
              <a:t>Indentured Servitude</a:t>
            </a:r>
            <a:r>
              <a:rPr lang="en-US" b="1" dirty="0">
                <a:solidFill>
                  <a:schemeClr val="bg1"/>
                </a:solidFill>
              </a:rPr>
              <a:t>*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Use of </a:t>
            </a:r>
            <a:r>
              <a:rPr lang="en-US" b="1" dirty="0">
                <a:solidFill>
                  <a:srgbClr val="FFFF00"/>
                </a:solidFill>
              </a:rPr>
              <a:t>Headright System</a:t>
            </a:r>
            <a:r>
              <a:rPr lang="en-US" dirty="0">
                <a:solidFill>
                  <a:srgbClr val="FFFF00"/>
                </a:solidFill>
              </a:rPr>
              <a:t>*</a:t>
            </a:r>
            <a:r>
              <a:rPr lang="en-US" dirty="0">
                <a:solidFill>
                  <a:schemeClr val="bg1"/>
                </a:solidFill>
              </a:rPr>
              <a:t> (VA, MD)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(pay of passage of laborer, get 50 acres; masters profit; servants stay weak)</a:t>
            </a:r>
          </a:p>
          <a:p>
            <a:pPr algn="ctr"/>
            <a:endParaRPr lang="en-US" u="sng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Leads to the rise of African slavery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44725-DEE6-4C8F-9C78-7C9C06229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64568">
            <a:off x="7725651" y="594648"/>
            <a:ext cx="3822894" cy="26760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B7BEA0-4CEB-42D2-8784-EE81A0819989}"/>
              </a:ext>
            </a:extLst>
          </p:cNvPr>
          <p:cNvSpPr/>
          <p:nvPr/>
        </p:nvSpPr>
        <p:spPr>
          <a:xfrm>
            <a:off x="0" y="6053481"/>
            <a:ext cx="7991061" cy="8045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African slaves not used largely at first—too expensive and risky</a:t>
            </a:r>
          </a:p>
          <a:p>
            <a:pPr algn="ctr"/>
            <a:r>
              <a:rPr lang="en-US" dirty="0"/>
              <a:t>Land runs out, servants lose patience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3053A4D-6049-46D3-960D-938BBC0D45EA}"/>
              </a:ext>
            </a:extLst>
          </p:cNvPr>
          <p:cNvSpPr/>
          <p:nvPr/>
        </p:nvSpPr>
        <p:spPr>
          <a:xfrm>
            <a:off x="10853530" y="3975652"/>
            <a:ext cx="424070" cy="62322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9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8D9D2-2166-4C93-B36D-644EC42ED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Bacon’s Rebellion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A799F-1A55-4CAA-9E15-6768918D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295255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Virginia, 1676</a:t>
            </a:r>
          </a:p>
          <a:p>
            <a:endParaRPr lang="en-US" dirty="0"/>
          </a:p>
          <a:p>
            <a:r>
              <a:rPr lang="en-US" dirty="0"/>
              <a:t>Single men. No land. No women. No money. = Trouble</a:t>
            </a:r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Nathaniel Bacon </a:t>
            </a:r>
            <a:r>
              <a:rPr lang="en-US" dirty="0"/>
              <a:t>- planter leads </a:t>
            </a:r>
            <a:r>
              <a:rPr lang="en-US" dirty="0">
                <a:highlight>
                  <a:srgbClr val="FFFF00"/>
                </a:highlight>
              </a:rPr>
              <a:t>rebellion against William Berkley </a:t>
            </a:r>
          </a:p>
          <a:p>
            <a:pPr lvl="1"/>
            <a:r>
              <a:rPr lang="en-US" dirty="0"/>
              <a:t>Favorable Indian policies hurt planters</a:t>
            </a:r>
          </a:p>
          <a:p>
            <a:pPr lvl="1"/>
            <a:r>
              <a:rPr lang="en-US" dirty="0"/>
              <a:t>Indians attack frontiersman—Berkley does nothing</a:t>
            </a:r>
          </a:p>
          <a:p>
            <a:endParaRPr lang="en-US" dirty="0"/>
          </a:p>
          <a:p>
            <a:r>
              <a:rPr lang="en-US" dirty="0"/>
              <a:t>Indians massacred—friendly and hostile</a:t>
            </a:r>
          </a:p>
          <a:p>
            <a:r>
              <a:rPr lang="en-US" dirty="0"/>
              <a:t>Berkley chased out of VA</a:t>
            </a:r>
          </a:p>
          <a:p>
            <a:r>
              <a:rPr lang="en-US" dirty="0"/>
              <a:t>City is torched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ADAE0-15D6-4E76-8AC7-A88F50717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317" y="-31652"/>
            <a:ext cx="2358683" cy="3128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641481-F5CA-4C07-A6BA-5280C5297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0" y="3800475"/>
            <a:ext cx="2381250" cy="3057525"/>
          </a:xfrm>
          <a:prstGeom prst="rect">
            <a:avLst/>
          </a:prstGeom>
        </p:spPr>
      </p:pic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EF117936-51C5-446B-9567-BA0DC621977E}"/>
              </a:ext>
            </a:extLst>
          </p:cNvPr>
          <p:cNvSpPr/>
          <p:nvPr/>
        </p:nvSpPr>
        <p:spPr>
          <a:xfrm>
            <a:off x="10204174" y="2811835"/>
            <a:ext cx="1709530" cy="11895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vs.</a:t>
            </a:r>
          </a:p>
        </p:txBody>
      </p:sp>
      <p:sp>
        <p:nvSpPr>
          <p:cNvPr id="9" name="Callout: Left Arrow 8">
            <a:extLst>
              <a:ext uri="{FF2B5EF4-FFF2-40B4-BE49-F238E27FC236}">
                <a16:creationId xmlns:a16="http://schemas.microsoft.com/office/drawing/2014/main" id="{89BA9E21-FBA9-4A2F-AB4A-2C8408B44317}"/>
              </a:ext>
            </a:extLst>
          </p:cNvPr>
          <p:cNvSpPr/>
          <p:nvPr/>
        </p:nvSpPr>
        <p:spPr>
          <a:xfrm>
            <a:off x="5618922" y="238539"/>
            <a:ext cx="3975652" cy="161521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0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Its Legacy: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Rich vs. Poor</a:t>
            </a:r>
          </a:p>
          <a:p>
            <a:pPr algn="ctr"/>
            <a:r>
              <a:rPr lang="en-US" dirty="0"/>
              <a:t>Rising Tensions</a:t>
            </a:r>
          </a:p>
          <a:p>
            <a:pPr algn="ctr"/>
            <a:r>
              <a:rPr lang="en-US" dirty="0"/>
              <a:t>Rise of African slavery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8E4AB-C068-434C-A571-47CE8B82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Slavery Booms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783BB-DE51-4A53-9FB9-C44D564A9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18" y="1853754"/>
            <a:ext cx="6831030" cy="4226042"/>
          </a:xfrm>
        </p:spPr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Between 1492-1700</a:t>
            </a:r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 7,000,000 African Slaves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400k in North America after 1700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Most go to South America; West Indies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2,000 in VA (out of 35,000)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Not too many own slaves—risky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So…why does it “boom”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Wages rise in England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Mortality rate improves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By 1680s—African slaves outnumber white servants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13D972-A56B-48D6-904E-148A93B6E047}"/>
              </a:ext>
            </a:extLst>
          </p:cNvPr>
          <p:cNvSpPr/>
          <p:nvPr/>
        </p:nvSpPr>
        <p:spPr>
          <a:xfrm>
            <a:off x="7140381" y="0"/>
            <a:ext cx="5051619" cy="1853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Royal African Company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loses its </a:t>
            </a:r>
          </a:p>
          <a:p>
            <a:pPr algn="ctr"/>
            <a:r>
              <a:rPr lang="en-US" dirty="0"/>
              <a:t>monopoly on slave trade—Americans seize the opportunity!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RHODE ISLAND –BRINGS IN 10K SLAVES OVER A DECADE’S TIME!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E7F72B-E770-46C9-9B4E-94D4A9F345D3}"/>
              </a:ext>
            </a:extLst>
          </p:cNvPr>
          <p:cNvSpPr/>
          <p:nvPr/>
        </p:nvSpPr>
        <p:spPr>
          <a:xfrm>
            <a:off x="6228522" y="2077278"/>
            <a:ext cx="5960006" cy="18537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1700: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Africans make up 1/3 of South Carolina’s Population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Within Twenty Years later– Africans outnumber white 2:1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By 1750—Africans make up half of VA’s population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AD469A-A24B-4855-8FFC-232737969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532" y="4082679"/>
            <a:ext cx="3976468" cy="277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3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B3B19-A9C1-41C7-AC2F-2217D669F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5175EB-2E88-412B-90DE-8AA761DB4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65"/>
            <a:ext cx="12192000" cy="696121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4B104F-042B-432B-BEF5-148FFF8B9DBF}"/>
              </a:ext>
            </a:extLst>
          </p:cNvPr>
          <p:cNvSpPr/>
          <p:nvPr/>
        </p:nvSpPr>
        <p:spPr>
          <a:xfrm>
            <a:off x="6224954" y="5310554"/>
            <a:ext cx="4360984" cy="1049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Passage</a:t>
            </a:r>
          </a:p>
        </p:txBody>
      </p:sp>
    </p:spTree>
    <p:extLst>
      <p:ext uri="{BB962C8B-B14F-4D97-AF65-F5344CB8AC3E}">
        <p14:creationId xmlns:p14="http://schemas.microsoft.com/office/powerpoint/2010/main" val="1355528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17C7-49A1-4B35-856D-F680A7CF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Servant or Slave?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F6A6F-4FBC-4D00-B52F-ECC42651B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clear difference</a:t>
            </a:r>
          </a:p>
          <a:p>
            <a:endParaRPr lang="en-US" dirty="0"/>
          </a:p>
          <a:p>
            <a:r>
              <a:rPr lang="en-US" dirty="0"/>
              <a:t>Until—</a:t>
            </a:r>
            <a:r>
              <a:rPr lang="en-US" b="1" dirty="0">
                <a:highlight>
                  <a:srgbClr val="FFFF00"/>
                </a:highlight>
              </a:rPr>
              <a:t>1662:  Virginia Slave Codes</a:t>
            </a:r>
          </a:p>
          <a:p>
            <a:pPr lvl="1"/>
            <a:r>
              <a:rPr lang="en-US" b="1" dirty="0">
                <a:highlight>
                  <a:srgbClr val="FFFF00"/>
                </a:highlight>
              </a:rPr>
              <a:t>Defines slavery based on race (chattel)</a:t>
            </a:r>
          </a:p>
          <a:p>
            <a:pPr lvl="1"/>
            <a:r>
              <a:rPr lang="en-US" b="1" dirty="0"/>
              <a:t>No education.</a:t>
            </a:r>
          </a:p>
          <a:p>
            <a:pPr lvl="1"/>
            <a:r>
              <a:rPr lang="en-US" b="1" dirty="0"/>
              <a:t>No Religion.</a:t>
            </a:r>
          </a:p>
          <a:p>
            <a:pPr lvl="1"/>
            <a:r>
              <a:rPr lang="en-US" b="1" dirty="0"/>
              <a:t>Nothing frees you.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B79474-A6B1-4AB2-A28F-848F7E6F5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25924">
            <a:off x="6205404" y="671607"/>
            <a:ext cx="5503065" cy="335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8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751C-74A4-44BE-AA57-2F74B307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in the South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C34E1-08E1-4927-9101-E7EC7DCBB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Growing gap between rich and poor</a:t>
            </a:r>
          </a:p>
          <a:p>
            <a:pPr lvl="1"/>
            <a:r>
              <a:rPr lang="en-US" dirty="0"/>
              <a:t>Rich monopolize political power—House of Burgesses</a:t>
            </a:r>
          </a:p>
          <a:p>
            <a:r>
              <a:rPr lang="en-US" dirty="0"/>
              <a:t>The rich still work!</a:t>
            </a:r>
          </a:p>
          <a:p>
            <a:pPr lvl="1"/>
            <a:r>
              <a:rPr lang="en-US" dirty="0"/>
              <a:t>Have to deal with lazy, drunk servants</a:t>
            </a:r>
          </a:p>
          <a:p>
            <a:pPr lvl="2"/>
            <a:r>
              <a:rPr lang="en-US" dirty="0"/>
              <a:t>Let’s make a deal</a:t>
            </a:r>
          </a:p>
          <a:p>
            <a:endParaRPr lang="en-US" dirty="0"/>
          </a:p>
          <a:p>
            <a:r>
              <a:rPr lang="en-US" dirty="0"/>
              <a:t>Overall, society is generally poor</a:t>
            </a:r>
          </a:p>
          <a:p>
            <a:pPr lvl="1"/>
            <a:r>
              <a:rPr lang="en-US" dirty="0"/>
              <a:t>Farmers, indentured servants</a:t>
            </a:r>
          </a:p>
          <a:p>
            <a:pPr lvl="1"/>
            <a:r>
              <a:rPr lang="en-US" dirty="0"/>
              <a:t>Rural setting over urban</a:t>
            </a:r>
          </a:p>
          <a:p>
            <a:pPr lvl="1"/>
            <a:r>
              <a:rPr lang="en-US" dirty="0"/>
              <a:t>Most navigate by water—roads too bad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2ABAF-6C85-4027-A782-B475F4B57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444" y="3363103"/>
            <a:ext cx="4923431" cy="328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1966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197</TotalTime>
  <Words>1078</Words>
  <Application>Microsoft Office PowerPoint</Application>
  <PresentationFormat>Widescreen</PresentationFormat>
  <Paragraphs>210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Gill Sans MT</vt:lpstr>
      <vt:lpstr>Wingdings</vt:lpstr>
      <vt:lpstr>Gallery</vt:lpstr>
      <vt:lpstr>American Life in the Seventeenth Century</vt:lpstr>
      <vt:lpstr>Collision of Three Cultures</vt:lpstr>
      <vt:lpstr>Life in the Chesapeake </vt:lpstr>
      <vt:lpstr>Runs on Tobacco</vt:lpstr>
      <vt:lpstr>Bacon’s Rebellion</vt:lpstr>
      <vt:lpstr>Slavery Booms</vt:lpstr>
      <vt:lpstr>PowerPoint Presentation</vt:lpstr>
      <vt:lpstr>Servant or Slave?</vt:lpstr>
      <vt:lpstr>Life in the South</vt:lpstr>
      <vt:lpstr>The New England Family</vt:lpstr>
      <vt:lpstr>Women’s Role in Society</vt:lpstr>
      <vt:lpstr>Life in New England Towns</vt:lpstr>
      <vt:lpstr>Half-Way Covenant</vt:lpstr>
      <vt:lpstr>Salem Witch Trials</vt:lpstr>
      <vt:lpstr>Earliest Settler’s Days and Ways</vt:lpstr>
      <vt:lpstr>Earliest Settler’s Days and 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Life in the Seventeenth Century</dc:title>
  <dc:creator>Ryan</dc:creator>
  <cp:lastModifiedBy>Ryan</cp:lastModifiedBy>
  <cp:revision>17</cp:revision>
  <dcterms:created xsi:type="dcterms:W3CDTF">2018-09-11T02:12:24Z</dcterms:created>
  <dcterms:modified xsi:type="dcterms:W3CDTF">2018-09-11T05:29:34Z</dcterms:modified>
</cp:coreProperties>
</file>